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handoutMasterIdLst>
    <p:handoutMasterId r:id="rId16"/>
  </p:handout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4FB6D-6F44-4FB9-B34B-2776D51EB5D1}" type="datetimeFigureOut">
              <a:rPr lang="el-GR" smtClean="0"/>
              <a:pPr/>
              <a:t>15/5/2017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255F4-16EA-4F07-8626-CF48E0F9F83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700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60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75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17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9378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2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12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77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7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78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18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4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0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1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6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8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17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45690-58D6-455A-93F9-ECA79DB88F63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41 International - HYM Bangalore Workshop Introduction Final 15 10 2016.pptx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87464-4BAD-4358-B9F0-8778FE0B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40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7265" y="575735"/>
            <a:ext cx="4443899" cy="555878"/>
          </a:xfrm>
        </p:spPr>
        <p:txBody>
          <a:bodyPr>
            <a:normAutofit/>
          </a:bodyPr>
          <a:lstStyle/>
          <a:p>
            <a:r>
              <a:rPr lang="en-GB" sz="3200" b="1" dirty="0"/>
              <a:t>41 international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063" y="4632111"/>
            <a:ext cx="5924283" cy="725501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41</a:t>
            </a:r>
            <a:r>
              <a:rPr lang="en-GB" sz="3200" b="1" baseline="30000" dirty="0" smtClean="0"/>
              <a:t>st</a:t>
            </a:r>
            <a:r>
              <a:rPr lang="en-GB" sz="3200" b="1" dirty="0" smtClean="0"/>
              <a:t> </a:t>
            </a:r>
            <a:r>
              <a:rPr lang="en-GB" sz="3200" b="1" dirty="0"/>
              <a:t>Annual General Meeting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2293" y="6147467"/>
            <a:ext cx="8104867" cy="548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02060"/>
                </a:solidFill>
              </a:rPr>
              <a:t>A j</a:t>
            </a:r>
            <a:r>
              <a:rPr lang="en-GB" sz="2400" b="1" dirty="0" smtClean="0">
                <a:solidFill>
                  <a:srgbClr val="002060"/>
                </a:solidFill>
              </a:rPr>
              <a:t>ourney </a:t>
            </a:r>
            <a:r>
              <a:rPr lang="en-GB" sz="2400" b="1" dirty="0">
                <a:solidFill>
                  <a:srgbClr val="002060"/>
                </a:solidFill>
              </a:rPr>
              <a:t>of 41 years of </a:t>
            </a:r>
            <a:r>
              <a:rPr lang="en-GB" sz="2400" b="1" dirty="0" smtClean="0">
                <a:solidFill>
                  <a:srgbClr val="002060"/>
                </a:solidFill>
              </a:rPr>
              <a:t>likeminded </a:t>
            </a:r>
            <a:r>
              <a:rPr lang="en-GB" sz="2400" b="1" dirty="0" err="1" smtClean="0">
                <a:solidFill>
                  <a:srgbClr val="002060"/>
                </a:solidFill>
              </a:rPr>
              <a:t>Tablers</a:t>
            </a:r>
            <a:r>
              <a:rPr lang="en-GB" sz="2400" b="1" dirty="0" smtClean="0">
                <a:solidFill>
                  <a:srgbClr val="002060"/>
                </a:solidFill>
              </a:rPr>
              <a:t> / Old </a:t>
            </a:r>
            <a:r>
              <a:rPr lang="en-GB" sz="2400" b="1" dirty="0" err="1" smtClean="0">
                <a:solidFill>
                  <a:srgbClr val="002060"/>
                </a:solidFill>
              </a:rPr>
              <a:t>Tablers</a:t>
            </a:r>
            <a:r>
              <a:rPr lang="en-GB" sz="2400" b="1" dirty="0" smtClean="0">
                <a:solidFill>
                  <a:srgbClr val="002060"/>
                </a:solidFill>
              </a:rPr>
              <a:t> / 41ers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15" y="253672"/>
            <a:ext cx="2007223" cy="1207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14" y="2048029"/>
            <a:ext cx="2336840" cy="1864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38" y="1626471"/>
            <a:ext cx="1836390" cy="251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326524"/>
            <a:ext cx="8628845" cy="55314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l-GR" altLang="el-GR" sz="2400" dirty="0"/>
          </a:p>
          <a:p>
            <a:pPr algn="just"/>
            <a:r>
              <a:rPr lang="en-GB" altLang="el-GR" sz="2400" smtClean="0">
                <a:solidFill>
                  <a:schemeClr val="accent1"/>
                </a:solidFill>
              </a:rPr>
              <a:t>We visited </a:t>
            </a:r>
            <a:r>
              <a:rPr lang="en-US" altLang="el-GR" sz="2400" smtClean="0">
                <a:solidFill>
                  <a:schemeClr val="accent1"/>
                </a:solidFill>
              </a:rPr>
              <a:t>23 </a:t>
            </a:r>
            <a:r>
              <a:rPr lang="en-US" altLang="el-GR" sz="2400" dirty="0">
                <a:solidFill>
                  <a:schemeClr val="accent1"/>
                </a:solidFill>
              </a:rPr>
              <a:t>Countries.</a:t>
            </a:r>
          </a:p>
          <a:p>
            <a:pPr marL="0" indent="0" algn="just">
              <a:buNone/>
            </a:pPr>
            <a:endParaRPr lang="el-GR" altLang="el-GR" sz="2400" dirty="0">
              <a:solidFill>
                <a:schemeClr val="accent1"/>
              </a:solidFill>
            </a:endParaRPr>
          </a:p>
          <a:p>
            <a:pPr algn="just"/>
            <a:r>
              <a:rPr lang="en-GB" altLang="el-GR" sz="2400" dirty="0"/>
              <a:t>President had a meeting with the Board members of the member countries during their AGM</a:t>
            </a:r>
            <a:r>
              <a:rPr lang="en-GB" altLang="el-GR" sz="2400" dirty="0" smtClean="0"/>
              <a:t>. Exchange of activities and ideas has been always welcome.</a:t>
            </a:r>
            <a:endParaRPr lang="en-GB" altLang="el-GR" sz="2400" dirty="0"/>
          </a:p>
          <a:p>
            <a:pPr marL="0" indent="0" algn="just">
              <a:buNone/>
            </a:pPr>
            <a:endParaRPr lang="el-GR" altLang="el-GR" sz="2400" dirty="0"/>
          </a:p>
          <a:p>
            <a:pPr algn="just"/>
            <a:r>
              <a:rPr lang="en-GB" altLang="el-GR" sz="2400" dirty="0" smtClean="0">
                <a:solidFill>
                  <a:schemeClr val="accent1"/>
                </a:solidFill>
              </a:rPr>
              <a:t>Extension:  Hungary, Portugal and USA have submitted their application to become member of 41 international. Expected to be affiliated at next year’s AGM in Austria. </a:t>
            </a:r>
          </a:p>
          <a:p>
            <a:pPr algn="just"/>
            <a:endParaRPr lang="el-GR" altLang="el-GR" sz="2400" dirty="0">
              <a:solidFill>
                <a:schemeClr val="accent1"/>
              </a:solidFill>
            </a:endParaRPr>
          </a:p>
          <a:p>
            <a:pPr algn="just"/>
            <a:r>
              <a:rPr lang="en-GB" sz="2400" dirty="0"/>
              <a:t>Continued </a:t>
            </a:r>
            <a:r>
              <a:rPr lang="en-US" altLang="el-GR" sz="2400" dirty="0"/>
              <a:t>having </a:t>
            </a:r>
            <a:r>
              <a:rPr lang="en-US" altLang="el-GR" sz="2400" dirty="0" smtClean="0"/>
              <a:t>close </a:t>
            </a:r>
            <a:r>
              <a:rPr lang="en-US" altLang="el-GR" sz="2400" dirty="0"/>
              <a:t>relations with all related Round Table Family Clubs.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24" y="184824"/>
            <a:ext cx="8386154" cy="8970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/>
              <a:t>Work &amp; Achievements </a:t>
            </a:r>
            <a:r>
              <a:rPr lang="en-GB" sz="3600" b="1" dirty="0" smtClean="0"/>
              <a:t>2016 </a:t>
            </a:r>
            <a:r>
              <a:rPr lang="en-GB" sz="3600" b="1" dirty="0"/>
              <a:t>– </a:t>
            </a:r>
            <a:r>
              <a:rPr lang="en-GB" sz="3600" b="1" dirty="0" smtClean="0"/>
              <a:t>2017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795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326524"/>
            <a:ext cx="8628845" cy="5531476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altLang="el-GR" sz="2400" dirty="0">
                <a:solidFill>
                  <a:srgbClr val="C00000"/>
                </a:solidFill>
              </a:rPr>
              <a:t>Team work with the Board - </a:t>
            </a:r>
            <a:r>
              <a:rPr lang="en-GB" altLang="el-GR" sz="2400" dirty="0" smtClean="0">
                <a:solidFill>
                  <a:srgbClr val="C00000"/>
                </a:solidFill>
              </a:rPr>
              <a:t>3</a:t>
            </a:r>
            <a:r>
              <a:rPr lang="en-US" altLang="el-GR" sz="2400" dirty="0" smtClean="0">
                <a:solidFill>
                  <a:srgbClr val="C00000"/>
                </a:solidFill>
              </a:rPr>
              <a:t> </a:t>
            </a:r>
            <a:r>
              <a:rPr lang="en-US" altLang="el-GR" sz="2400" dirty="0">
                <a:solidFill>
                  <a:srgbClr val="C00000"/>
                </a:solidFill>
              </a:rPr>
              <a:t>Board meetings</a:t>
            </a:r>
            <a:r>
              <a:rPr lang="en-US" altLang="el-GR" sz="2400" dirty="0" smtClean="0">
                <a:solidFill>
                  <a:srgbClr val="C00000"/>
                </a:solidFill>
              </a:rPr>
              <a:t>. </a:t>
            </a:r>
            <a:endParaRPr lang="en-US" altLang="el-GR" sz="24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l-GR" altLang="el-GR" sz="2400" dirty="0">
              <a:solidFill>
                <a:srgbClr val="C00000"/>
              </a:solidFill>
            </a:endParaRPr>
          </a:p>
          <a:p>
            <a:pPr algn="just"/>
            <a:r>
              <a:rPr lang="en-GB" altLang="el-GR" sz="2400" dirty="0" smtClean="0"/>
              <a:t>Comradery and </a:t>
            </a:r>
            <a:r>
              <a:rPr lang="en-GB" altLang="el-GR" sz="2400" dirty="0"/>
              <a:t>fellowship among members </a:t>
            </a:r>
            <a:r>
              <a:rPr lang="en-GB" altLang="el-GR" sz="2400" dirty="0" smtClean="0"/>
              <a:t>has continued to improve through activities between member countries like the “</a:t>
            </a:r>
            <a:r>
              <a:rPr lang="en-GB" altLang="el-GR" sz="2400" dirty="0" err="1" smtClean="0"/>
              <a:t>Alpenboard</a:t>
            </a:r>
            <a:r>
              <a:rPr lang="en-GB" altLang="el-GR" sz="2400" dirty="0" smtClean="0"/>
              <a:t> Meeting” (Italy, Austria, Switzerland, Germany).</a:t>
            </a:r>
          </a:p>
          <a:p>
            <a:pPr algn="just"/>
            <a:endParaRPr lang="en-GB" altLang="el-GR" sz="2400" dirty="0"/>
          </a:p>
          <a:p>
            <a:pPr algn="just"/>
            <a:r>
              <a:rPr lang="en-GB" altLang="el-GR" sz="2400" dirty="0" smtClean="0">
                <a:solidFill>
                  <a:srgbClr val="FF0000"/>
                </a:solidFill>
              </a:rPr>
              <a:t> Introduced a discussion platform by holding workshops at the HYM. </a:t>
            </a:r>
            <a:endParaRPr lang="en-GB" altLang="el-GR" sz="2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altLang="el-GR" sz="2400" dirty="0"/>
          </a:p>
          <a:p>
            <a:pPr algn="just"/>
            <a:r>
              <a:rPr lang="en-GB" altLang="el-GR" sz="2400" dirty="0"/>
              <a:t>Maintained </a:t>
            </a:r>
            <a:r>
              <a:rPr lang="en-US" altLang="el-GR" sz="2400" dirty="0"/>
              <a:t>and strengthened the bond of International friendship which unites all Tablers and Ex- Tablers.</a:t>
            </a:r>
          </a:p>
          <a:p>
            <a:pPr marL="0" indent="0" algn="just">
              <a:buNone/>
            </a:pPr>
            <a:endParaRPr lang="el-GR" altLang="el-GR" sz="2400" dirty="0">
              <a:solidFill>
                <a:srgbClr val="C00000"/>
              </a:solidFill>
            </a:endParaRPr>
          </a:p>
          <a:p>
            <a:pPr algn="just"/>
            <a:r>
              <a:rPr lang="en-US" altLang="el-GR" sz="2400" dirty="0">
                <a:solidFill>
                  <a:srgbClr val="FF0000"/>
                </a:solidFill>
              </a:rPr>
              <a:t>Worked Side by Side with Round Table</a:t>
            </a:r>
            <a:endParaRPr lang="el-GR" altLang="el-GR" sz="24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24" y="184824"/>
            <a:ext cx="8386154" cy="8970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/>
              <a:t>Work &amp; Achievements </a:t>
            </a:r>
            <a:r>
              <a:rPr lang="en-GB" sz="3600" b="1" dirty="0" smtClean="0"/>
              <a:t>2016 </a:t>
            </a:r>
            <a:r>
              <a:rPr lang="en-GB" sz="3600" b="1" dirty="0"/>
              <a:t>– </a:t>
            </a:r>
            <a:r>
              <a:rPr lang="en-GB" sz="3600" b="1" dirty="0" smtClean="0"/>
              <a:t>2017 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74" y="5850485"/>
            <a:ext cx="1221719" cy="97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 txBox="1">
            <a:spLocks/>
          </p:cNvSpPr>
          <p:nvPr/>
        </p:nvSpPr>
        <p:spPr bwMode="auto">
          <a:xfrm>
            <a:off x="736734" y="419631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l-GR" sz="4400" dirty="0">
                <a:latin typeface="Century Gothic" panose="020B0502020202020204" pitchFamily="34" charset="0"/>
              </a:rPr>
              <a:t>Thank you all for your help, support and </a:t>
            </a:r>
            <a:r>
              <a:rPr lang="en-US" altLang="el-GR" sz="4400" dirty="0" smtClean="0">
                <a:latin typeface="Century Gothic" panose="020B0502020202020204" pitchFamily="34" charset="0"/>
              </a:rPr>
              <a:t>contribution</a:t>
            </a:r>
            <a:r>
              <a:rPr lang="en-US" altLang="el-GR" sz="4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!</a:t>
            </a:r>
            <a:r>
              <a:rPr lang="en-US" altLang="el-GR" sz="4400" dirty="0" smtClean="0">
                <a:latin typeface="Century Gothic" panose="020B0502020202020204" pitchFamily="34" charset="0"/>
              </a:rPr>
              <a:t>    </a:t>
            </a:r>
            <a:endParaRPr lang="el-GR" altLang="el-GR" sz="4400" dirty="0">
              <a:latin typeface="Century Gothic" panose="020B0502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8828" y="722560"/>
            <a:ext cx="796030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Century Gothic" panose="020B0502020202020204" pitchFamily="34" charset="0"/>
              </a:rPr>
              <a:t>We put our best effort and  had as guidance our roots and key values of Round Table and carried out the 41 International Ideals &amp; principles </a:t>
            </a:r>
            <a:endParaRPr lang="el-GR" altLang="en-US" sz="3600" dirty="0">
              <a:latin typeface="Century Gothic" panose="020B0502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5513" y="6125952"/>
            <a:ext cx="7996682" cy="548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rgbClr val="002060"/>
                </a:solidFill>
              </a:rPr>
              <a:t>A </a:t>
            </a:r>
            <a:r>
              <a:rPr lang="en-GB" sz="2400" b="1" dirty="0">
                <a:solidFill>
                  <a:srgbClr val="002060"/>
                </a:solidFill>
              </a:rPr>
              <a:t>journey of 41 years of likeminded </a:t>
            </a:r>
            <a:r>
              <a:rPr lang="en-GB" sz="2400" b="1" dirty="0" err="1">
                <a:solidFill>
                  <a:srgbClr val="002060"/>
                </a:solidFill>
              </a:rPr>
              <a:t>Tablers</a:t>
            </a:r>
            <a:r>
              <a:rPr lang="en-GB" sz="2400" b="1" dirty="0">
                <a:solidFill>
                  <a:srgbClr val="002060"/>
                </a:solidFill>
              </a:rPr>
              <a:t> / Old </a:t>
            </a:r>
            <a:r>
              <a:rPr lang="en-GB" sz="2400" b="1" dirty="0" err="1">
                <a:solidFill>
                  <a:srgbClr val="002060"/>
                </a:solidFill>
              </a:rPr>
              <a:t>Tablers</a:t>
            </a:r>
            <a:r>
              <a:rPr lang="en-GB" sz="2400" b="1" dirty="0">
                <a:solidFill>
                  <a:srgbClr val="002060"/>
                </a:solidFill>
              </a:rPr>
              <a:t> / 41ers</a:t>
            </a:r>
          </a:p>
          <a:p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4224" y="184824"/>
            <a:ext cx="8386154" cy="8970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/>
              <a:t>Work &amp; Achievements </a:t>
            </a:r>
            <a:r>
              <a:rPr lang="en-GB" sz="3600" b="1" dirty="0" smtClean="0"/>
              <a:t>2016 </a:t>
            </a:r>
            <a:r>
              <a:rPr lang="en-GB" sz="3600" b="1" dirty="0"/>
              <a:t>– </a:t>
            </a:r>
            <a:r>
              <a:rPr lang="en-GB" sz="3600" b="1" dirty="0" smtClean="0"/>
              <a:t>2017 </a:t>
            </a:r>
            <a:endParaRPr lang="en-GB" sz="36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41775" y="1129057"/>
            <a:ext cx="4582300" cy="725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>
                <a:solidFill>
                  <a:srgbClr val="C00000"/>
                </a:solidFill>
              </a:rPr>
              <a:t>Board Team </a:t>
            </a:r>
            <a:r>
              <a:rPr lang="en-GB" sz="3200" b="1" dirty="0" smtClean="0">
                <a:solidFill>
                  <a:srgbClr val="C00000"/>
                </a:solidFill>
              </a:rPr>
              <a:t>2016-2017</a:t>
            </a:r>
          </a:p>
          <a:p>
            <a:pPr marL="0" indent="0">
              <a:buNone/>
            </a:pPr>
            <a:endParaRPr lang="en-GB" sz="32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424812" cy="42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119611"/>
            <a:ext cx="905384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600" dirty="0">
                <a:latin typeface="Century Gothic" panose="020B0502020202020204" pitchFamily="34" charset="0"/>
              </a:rPr>
              <a:t>I </a:t>
            </a:r>
            <a:r>
              <a:rPr lang="en-US" altLang="en-US" sz="2600" dirty="0">
                <a:latin typeface="Century Gothic" panose="020B0502020202020204" pitchFamily="34" charset="0"/>
              </a:rPr>
              <a:t>am</a:t>
            </a:r>
            <a:r>
              <a:rPr lang="el-GR" altLang="en-US" sz="2600" dirty="0">
                <a:latin typeface="Century Gothic" panose="020B0502020202020204" pitchFamily="34" charset="0"/>
              </a:rPr>
              <a:t> </a:t>
            </a:r>
            <a:r>
              <a:rPr lang="de-DE" altLang="en-US" sz="2600" dirty="0" err="1" smtClean="0">
                <a:latin typeface="Century Gothic" panose="020B0502020202020204" pitchFamily="34" charset="0"/>
              </a:rPr>
              <a:t>deeply</a:t>
            </a:r>
            <a:r>
              <a:rPr lang="de-DE" altLang="en-US" sz="2600" dirty="0" smtClean="0">
                <a:latin typeface="Century Gothic" panose="020B0502020202020204" pitchFamily="34" charset="0"/>
              </a:rPr>
              <a:t> </a:t>
            </a:r>
            <a:r>
              <a:rPr lang="de-DE" altLang="en-US" sz="2600" dirty="0" err="1" smtClean="0">
                <a:latin typeface="Century Gothic" panose="020B0502020202020204" pitchFamily="34" charset="0"/>
              </a:rPr>
              <a:t>humbled</a:t>
            </a:r>
            <a:r>
              <a:rPr lang="de-DE" altLang="en-US" sz="2600" dirty="0" smtClean="0">
                <a:latin typeface="Century Gothic" panose="020B0502020202020204" pitchFamily="34" charset="0"/>
              </a:rPr>
              <a:t> and at </a:t>
            </a:r>
            <a:r>
              <a:rPr lang="de-DE" altLang="en-US" sz="2600" dirty="0" err="1" smtClean="0">
                <a:latin typeface="Century Gothic" panose="020B0502020202020204" pitchFamily="34" charset="0"/>
              </a:rPr>
              <a:t>the</a:t>
            </a:r>
            <a:r>
              <a:rPr lang="de-DE" altLang="en-US" sz="2600" dirty="0" smtClean="0">
                <a:latin typeface="Century Gothic" panose="020B0502020202020204" pitchFamily="34" charset="0"/>
              </a:rPr>
              <a:t> same time </a:t>
            </a:r>
            <a:r>
              <a:rPr lang="en-US" altLang="en-US" sz="2600" dirty="0" smtClean="0">
                <a:latin typeface="Century Gothic" panose="020B0502020202020204" pitchFamily="34" charset="0"/>
              </a:rPr>
              <a:t>extremely </a:t>
            </a:r>
            <a:r>
              <a:rPr lang="en-US" altLang="en-US" sz="2600" dirty="0">
                <a:latin typeface="Century Gothic" panose="020B0502020202020204" pitchFamily="34" charset="0"/>
              </a:rPr>
              <a:t>honored and very proud to have served you as your President </a:t>
            </a:r>
            <a:r>
              <a:rPr lang="en-US" altLang="en-US" sz="2600" dirty="0" smtClean="0">
                <a:latin typeface="Century Gothic" panose="020B0502020202020204" pitchFamily="34" charset="0"/>
              </a:rPr>
              <a:t>2016-2017 </a:t>
            </a:r>
            <a:r>
              <a:rPr lang="en-US" altLang="en-US" sz="2600" dirty="0">
                <a:latin typeface="Century Gothic" panose="020B0502020202020204" pitchFamily="34" charset="0"/>
              </a:rPr>
              <a:t>and thank you for giving me the opportunity  to feel </a:t>
            </a:r>
            <a:r>
              <a:rPr lang="en-US" altLang="en-US" sz="2600" dirty="0" smtClean="0">
                <a:latin typeface="Century Gothic" panose="020B0502020202020204" pitchFamily="34" charset="0"/>
              </a:rPr>
              <a:t>and experience your welcome wherever I went. This year has enriched my live so unbelievably much!!</a:t>
            </a:r>
            <a:endParaRPr lang="el-GR" altLang="en-US" sz="2600" dirty="0">
              <a:latin typeface="Century Gothic" panose="020B0502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34851" y="2571369"/>
            <a:ext cx="7774782" cy="1498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/>
              <a:t>Thank </a:t>
            </a:r>
            <a:r>
              <a:rPr lang="en-GB" sz="9600" dirty="0" smtClean="0"/>
              <a:t>You </a:t>
            </a:r>
            <a:r>
              <a:rPr lang="en-GB" sz="9600" dirty="0" smtClean="0">
                <a:sym typeface="Wingdings" panose="05000000000000000000" pitchFamily="2" charset="2"/>
              </a:rPr>
              <a:t>!!</a:t>
            </a:r>
            <a:endParaRPr lang="en-GB" sz="9600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22152" y="3958976"/>
            <a:ext cx="7773608" cy="9998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Engelbert Friedsam </a:t>
            </a:r>
            <a:endParaRPr lang="en-GB" sz="3600" dirty="0"/>
          </a:p>
          <a:p>
            <a:r>
              <a:rPr lang="en-GB" sz="3600" dirty="0"/>
              <a:t>President </a:t>
            </a:r>
            <a:r>
              <a:rPr lang="en-GB" sz="3600" dirty="0" smtClean="0"/>
              <a:t>2016 </a:t>
            </a:r>
            <a:r>
              <a:rPr lang="en-GB" sz="3600" dirty="0"/>
              <a:t>– </a:t>
            </a:r>
            <a:r>
              <a:rPr lang="en-GB" sz="3600" dirty="0" smtClean="0"/>
              <a:t>2017</a:t>
            </a:r>
            <a:endParaRPr lang="en-GB" sz="3600" dirty="0"/>
          </a:p>
          <a:p>
            <a:endParaRPr lang="en-GB" sz="36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8789" y="5710139"/>
            <a:ext cx="90152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TABLERS </a:t>
            </a:r>
            <a:r>
              <a:rPr lang="en-US" altLang="en-US" sz="2400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!!!!!!!!!! One Time A Tabler – Always </a:t>
            </a:r>
            <a:r>
              <a:rPr lang="en-US" altLang="en-US" sz="24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</a:t>
            </a:r>
            <a:r>
              <a:rPr lang="en-US" altLang="en-US" sz="2400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Tabler</a:t>
            </a:r>
            <a:r>
              <a:rPr lang="en-US" altLang="en-US" sz="24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!</a:t>
            </a:r>
            <a:endParaRPr lang="el-GR" altLang="en-US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26" y="2995555"/>
            <a:ext cx="7064506" cy="16463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Engelbert Friedsam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626" y="4626830"/>
            <a:ext cx="5168798" cy="1096899"/>
          </a:xfrm>
        </p:spPr>
        <p:txBody>
          <a:bodyPr>
            <a:normAutofit/>
          </a:bodyPr>
          <a:lstStyle/>
          <a:p>
            <a:r>
              <a:rPr lang="en-GB" sz="2400" b="1" dirty="0"/>
              <a:t>President </a:t>
            </a:r>
            <a:r>
              <a:rPr lang="en-GB" sz="2400" b="1" dirty="0" smtClean="0"/>
              <a:t>2016-2017 </a:t>
            </a:r>
            <a:endParaRPr lang="en-GB" sz="2400" b="1" dirty="0"/>
          </a:p>
          <a:p>
            <a:r>
              <a:rPr lang="en-GB" sz="2400" b="1" dirty="0"/>
              <a:t>Address to the </a:t>
            </a:r>
            <a:r>
              <a:rPr lang="en-GB" sz="2400" b="1" dirty="0" smtClean="0"/>
              <a:t>business meeting</a:t>
            </a:r>
            <a:endParaRPr lang="en-GB" sz="2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13309" y="392561"/>
            <a:ext cx="4443899" cy="5558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41 international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0626" y="6147467"/>
            <a:ext cx="8313442" cy="548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rgbClr val="002060"/>
                </a:solidFill>
              </a:rPr>
              <a:t>A </a:t>
            </a:r>
            <a:r>
              <a:rPr lang="en-GB" sz="2400" b="1" dirty="0">
                <a:solidFill>
                  <a:srgbClr val="002060"/>
                </a:solidFill>
              </a:rPr>
              <a:t>journey of 41 years of likeminded </a:t>
            </a:r>
            <a:r>
              <a:rPr lang="en-GB" sz="2400" b="1" dirty="0" err="1">
                <a:solidFill>
                  <a:srgbClr val="002060"/>
                </a:solidFill>
              </a:rPr>
              <a:t>Tablers</a:t>
            </a:r>
            <a:r>
              <a:rPr lang="en-GB" sz="2400" b="1" dirty="0">
                <a:solidFill>
                  <a:srgbClr val="002060"/>
                </a:solidFill>
              </a:rPr>
              <a:t> / Old </a:t>
            </a:r>
            <a:r>
              <a:rPr lang="en-GB" sz="2400" b="1" dirty="0" err="1">
                <a:solidFill>
                  <a:srgbClr val="002060"/>
                </a:solidFill>
              </a:rPr>
              <a:t>Tablers</a:t>
            </a:r>
            <a:r>
              <a:rPr lang="en-GB" sz="2400" b="1" dirty="0">
                <a:solidFill>
                  <a:srgbClr val="002060"/>
                </a:solidFill>
              </a:rPr>
              <a:t> / 41ers</a:t>
            </a:r>
          </a:p>
          <a:p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14" y="412607"/>
            <a:ext cx="1875335" cy="1128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62" y="2534673"/>
            <a:ext cx="3050520" cy="2433561"/>
          </a:xfrm>
          <a:prstGeom prst="rect">
            <a:avLst/>
          </a:prstGeom>
        </p:spPr>
      </p:pic>
      <p:pic>
        <p:nvPicPr>
          <p:cNvPr id="9" name="Picture 2" descr="C:\Users\Makarios\Desktop\Logo AGM2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1" y="948439"/>
            <a:ext cx="3503258" cy="19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51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58" y="598165"/>
            <a:ext cx="6231346" cy="1293028"/>
          </a:xfrm>
        </p:spPr>
        <p:txBody>
          <a:bodyPr>
            <a:normAutofit/>
          </a:bodyPr>
          <a:lstStyle/>
          <a:p>
            <a:r>
              <a:rPr lang="en-GB" b="1" dirty="0"/>
              <a:t>41 International </a:t>
            </a:r>
            <a:br>
              <a:rPr lang="en-GB" b="1" dirty="0"/>
            </a:br>
            <a:r>
              <a:rPr lang="en-GB" b="1" dirty="0"/>
              <a:t>VISION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00" y="4775890"/>
            <a:ext cx="5812441" cy="1707739"/>
          </a:xfrm>
        </p:spPr>
        <p:txBody>
          <a:bodyPr>
            <a:normAutofit/>
          </a:bodyPr>
          <a:lstStyle/>
          <a:p>
            <a:r>
              <a:rPr lang="en-GB" sz="2800" b="1" dirty="0"/>
              <a:t>Relation with Round </a:t>
            </a:r>
            <a:r>
              <a:rPr lang="en-GB" sz="2800" b="1" dirty="0" smtClean="0"/>
              <a:t>Table </a:t>
            </a:r>
            <a:endParaRPr lang="en-GB" sz="2800" b="1" dirty="0"/>
          </a:p>
          <a:p>
            <a:r>
              <a:rPr lang="en-GB" sz="2800" b="1" dirty="0"/>
              <a:t>Improvement</a:t>
            </a:r>
          </a:p>
          <a:p>
            <a:r>
              <a:rPr lang="en-GB" sz="2800" b="1" dirty="0"/>
              <a:t>Growth </a:t>
            </a:r>
          </a:p>
          <a:p>
            <a:endParaRPr lang="en-GB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2531" y="2630395"/>
            <a:ext cx="7920883" cy="894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/>
              <a:t>Future Strategic </a:t>
            </a:r>
            <a:r>
              <a:rPr lang="en-GB" sz="2800" b="1" dirty="0" smtClean="0"/>
              <a:t>Direction – </a:t>
            </a:r>
          </a:p>
          <a:p>
            <a:pPr algn="ctr"/>
            <a:r>
              <a:rPr lang="en-GB" sz="2800" b="1" dirty="0" smtClean="0"/>
              <a:t>Continuation of what we have initiated  </a:t>
            </a:r>
            <a:endParaRPr lang="en-GB" sz="2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0607" y="3739298"/>
            <a:ext cx="8713693" cy="894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i="1" dirty="0">
                <a:solidFill>
                  <a:schemeClr val="accent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 to the past - bridge to the future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83" y="4961266"/>
            <a:ext cx="1874332" cy="1519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14" y="412607"/>
            <a:ext cx="1875335" cy="112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326524"/>
            <a:ext cx="8628845" cy="537049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GB" sz="2400" dirty="0"/>
              <a:t>Continuation of the Strategic working group. </a:t>
            </a:r>
            <a:r>
              <a:rPr lang="en-GB" sz="2400" dirty="0" smtClean="0"/>
              <a:t>Implementation </a:t>
            </a:r>
            <a:r>
              <a:rPr lang="en-GB" sz="2400" dirty="0"/>
              <a:t>of our Future Strategic Direction policy</a:t>
            </a:r>
            <a:r>
              <a:rPr lang="en-GB" sz="2400" dirty="0" smtClean="0"/>
              <a:t>.</a:t>
            </a:r>
            <a:endParaRPr lang="en-GB" sz="2400" dirty="0"/>
          </a:p>
          <a:p>
            <a:pPr marL="0" indent="0" algn="just">
              <a:buNone/>
              <a:defRPr/>
            </a:pPr>
            <a:endParaRPr lang="el-GR" sz="2400" dirty="0"/>
          </a:p>
          <a:p>
            <a:pPr algn="just">
              <a:defRPr/>
            </a:pPr>
            <a:r>
              <a:rPr lang="en-GB" sz="2400" dirty="0" smtClean="0">
                <a:solidFill>
                  <a:schemeClr val="accent1"/>
                </a:solidFill>
              </a:rPr>
              <a:t>Continued guidance </a:t>
            </a:r>
            <a:r>
              <a:rPr lang="en-GB" sz="2400" dirty="0">
                <a:solidFill>
                  <a:schemeClr val="accent1"/>
                </a:solidFill>
              </a:rPr>
              <a:t>to all member countries to follow our future direction towards Round Table and how to improve their clubs</a:t>
            </a:r>
            <a:r>
              <a:rPr lang="en-GB" sz="2400" dirty="0" smtClean="0">
                <a:solidFill>
                  <a:schemeClr val="accent1"/>
                </a:solidFill>
              </a:rPr>
              <a:t>.</a:t>
            </a:r>
            <a:endParaRPr lang="en-GB" sz="2400" dirty="0">
              <a:solidFill>
                <a:schemeClr val="accent1"/>
              </a:solidFill>
            </a:endParaRPr>
          </a:p>
          <a:p>
            <a:pPr marL="0" indent="0" algn="just">
              <a:buNone/>
              <a:defRPr/>
            </a:pPr>
            <a:endParaRPr lang="el-GR" sz="2400" dirty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GB" sz="2400" dirty="0" smtClean="0"/>
              <a:t>President </a:t>
            </a:r>
            <a:r>
              <a:rPr lang="en-GB" sz="2400" dirty="0"/>
              <a:t>visit at Round Table International World Meeting </a:t>
            </a:r>
            <a:r>
              <a:rPr lang="en-GB" sz="2400" dirty="0" smtClean="0"/>
              <a:t>in Nepal. Had </a:t>
            </a:r>
            <a:r>
              <a:rPr lang="en-GB" sz="2400" dirty="0"/>
              <a:t>a </a:t>
            </a:r>
            <a:r>
              <a:rPr lang="en-GB" sz="2400" dirty="0" smtClean="0"/>
              <a:t>joint meeting </a:t>
            </a:r>
            <a:r>
              <a:rPr lang="en-GB" sz="2400" dirty="0"/>
              <a:t>with Round Table </a:t>
            </a:r>
            <a:r>
              <a:rPr lang="en-GB" sz="2400" dirty="0" smtClean="0"/>
              <a:t>International Board. </a:t>
            </a:r>
          </a:p>
          <a:p>
            <a:pPr marL="0" indent="0" algn="just">
              <a:buNone/>
              <a:defRPr/>
            </a:pPr>
            <a:r>
              <a:rPr lang="en-GB" sz="2400" dirty="0" smtClean="0"/>
              <a:t>   Key focus: </a:t>
            </a:r>
            <a:r>
              <a:rPr lang="en-GB" sz="2400" b="1" dirty="0" smtClean="0"/>
              <a:t>How can 41ers / Old </a:t>
            </a:r>
            <a:r>
              <a:rPr lang="en-GB" sz="2400" b="1" dirty="0" err="1" smtClean="0"/>
              <a:t>Tablers</a:t>
            </a:r>
            <a:r>
              <a:rPr lang="en-GB" sz="2400" b="1" dirty="0" smtClean="0"/>
              <a:t> help to identify</a:t>
            </a:r>
          </a:p>
          <a:p>
            <a:pPr marL="0" indent="0" algn="just">
              <a:buNone/>
              <a:defRPr/>
            </a:pPr>
            <a:r>
              <a:rPr lang="en-GB" sz="2400" b="1" dirty="0"/>
              <a:t> </a:t>
            </a:r>
            <a:r>
              <a:rPr lang="en-GB" sz="2400" b="1" dirty="0" smtClean="0"/>
              <a:t>  potential candidates for Round Table?</a:t>
            </a:r>
            <a:endParaRPr lang="en-GB" sz="2400" b="1" dirty="0"/>
          </a:p>
          <a:p>
            <a:pPr marL="0" indent="0" algn="just">
              <a:buNone/>
              <a:defRPr/>
            </a:pPr>
            <a:endParaRPr lang="en-GB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24" y="184824"/>
            <a:ext cx="8386154" cy="8970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/>
              <a:t>Work &amp; Achievements </a:t>
            </a:r>
            <a:r>
              <a:rPr lang="en-GB" sz="3600" b="1" dirty="0" smtClean="0"/>
              <a:t>2016 </a:t>
            </a:r>
            <a:r>
              <a:rPr lang="en-GB" sz="3600" b="1" dirty="0"/>
              <a:t>– </a:t>
            </a:r>
            <a:r>
              <a:rPr lang="en-GB" sz="3600" b="1" dirty="0" smtClean="0"/>
              <a:t>2017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1277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326524"/>
            <a:ext cx="8628845" cy="5531476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en-GB" sz="2400" dirty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GB" sz="2400" dirty="0" smtClean="0"/>
              <a:t>Continuation of implementation </a:t>
            </a:r>
            <a:r>
              <a:rPr lang="en-GB" sz="2400" dirty="0"/>
              <a:t>of MOU from countries by signing their National MOU.</a:t>
            </a:r>
          </a:p>
          <a:p>
            <a:pPr marL="0" indent="0" algn="just">
              <a:buNone/>
              <a:defRPr/>
            </a:pPr>
            <a:endParaRPr lang="en-GB" sz="2400" dirty="0"/>
          </a:p>
          <a:p>
            <a:pPr algn="just">
              <a:defRPr/>
            </a:pPr>
            <a:r>
              <a:rPr lang="en-GB" altLang="el-GR" sz="2400" dirty="0" smtClean="0">
                <a:solidFill>
                  <a:srgbClr val="FF0000"/>
                </a:solidFill>
              </a:rPr>
              <a:t>Managed </a:t>
            </a:r>
            <a:r>
              <a:rPr lang="en-GB" altLang="el-GR" sz="2400" dirty="0">
                <a:solidFill>
                  <a:srgbClr val="FF0000"/>
                </a:solidFill>
              </a:rPr>
              <a:t>to avoid changing </a:t>
            </a:r>
            <a:r>
              <a:rPr lang="en-GB" altLang="el-GR" sz="2400" dirty="0" smtClean="0">
                <a:solidFill>
                  <a:srgbClr val="FF0000"/>
                </a:solidFill>
              </a:rPr>
              <a:t>/ adjusting our </a:t>
            </a:r>
            <a:r>
              <a:rPr lang="en-GB" altLang="el-GR" sz="2400" dirty="0">
                <a:solidFill>
                  <a:srgbClr val="FF0000"/>
                </a:solidFill>
              </a:rPr>
              <a:t>rules</a:t>
            </a:r>
            <a:r>
              <a:rPr lang="en-GB" altLang="el-GR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, instead:</a:t>
            </a:r>
          </a:p>
          <a:p>
            <a:pPr lvl="1" algn="just">
              <a:defRPr/>
            </a:pPr>
            <a:r>
              <a:rPr lang="en-GB" altLang="el-GR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board has been focusing on extension</a:t>
            </a:r>
          </a:p>
          <a:p>
            <a:pPr lvl="1" algn="just">
              <a:defRPr/>
            </a:pPr>
            <a:r>
              <a:rPr lang="en-GB" altLang="el-GR" dirty="0" smtClean="0">
                <a:solidFill>
                  <a:srgbClr val="FF0000"/>
                </a:solidFill>
                <a:sym typeface="Wingdings" panose="05000000000000000000" pitchFamily="2" charset="2"/>
              </a:rPr>
              <a:t>How </a:t>
            </a:r>
            <a:r>
              <a:rPr lang="en-GB" altLang="el-GR" dirty="0">
                <a:solidFill>
                  <a:srgbClr val="FF0000"/>
                </a:solidFill>
                <a:sym typeface="Wingdings" panose="05000000000000000000" pitchFamily="2" charset="2"/>
              </a:rPr>
              <a:t>we can help Round Table to </a:t>
            </a:r>
            <a:r>
              <a:rPr lang="en-GB" altLang="el-GR" dirty="0" smtClean="0">
                <a:solidFill>
                  <a:srgbClr val="FF0000"/>
                </a:solidFill>
                <a:sym typeface="Wingdings" panose="05000000000000000000" pitchFamily="2" charset="2"/>
              </a:rPr>
              <a:t>grow</a:t>
            </a:r>
          </a:p>
          <a:p>
            <a:pPr lvl="1" algn="just">
              <a:defRPr/>
            </a:pPr>
            <a:r>
              <a:rPr lang="en-GB" altLang="el-GR" dirty="0" smtClean="0">
                <a:solidFill>
                  <a:srgbClr val="FF0000"/>
                </a:solidFill>
                <a:sym typeface="Wingdings" panose="05000000000000000000" pitchFamily="2" charset="2"/>
              </a:rPr>
              <a:t>How </a:t>
            </a:r>
            <a:r>
              <a:rPr lang="en-GB" altLang="el-GR" dirty="0">
                <a:solidFill>
                  <a:srgbClr val="FF0000"/>
                </a:solidFill>
                <a:sym typeface="Wingdings" panose="05000000000000000000" pitchFamily="2" charset="2"/>
              </a:rPr>
              <a:t>we can line up </a:t>
            </a:r>
            <a:r>
              <a:rPr lang="en-GB" altLang="el-GR" dirty="0" smtClean="0">
                <a:solidFill>
                  <a:srgbClr val="FF0000"/>
                </a:solidFill>
                <a:sym typeface="Wingdings" panose="05000000000000000000" pitchFamily="2" charset="2"/>
              </a:rPr>
              <a:t>on </a:t>
            </a:r>
            <a:r>
              <a:rPr lang="en-GB" altLang="el-GR" dirty="0">
                <a:solidFill>
                  <a:srgbClr val="FF0000"/>
                </a:solidFill>
                <a:sym typeface="Wingdings" panose="05000000000000000000" pitchFamily="2" charset="2"/>
              </a:rPr>
              <a:t>Round Table Service Projects. </a:t>
            </a:r>
            <a:endParaRPr lang="el-GR" altLang="el-GR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el-GR" sz="2400" dirty="0">
              <a:solidFill>
                <a:schemeClr val="accent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24" y="184824"/>
            <a:ext cx="8386154" cy="8970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/>
              <a:t>Work &amp; Achievements </a:t>
            </a:r>
            <a:r>
              <a:rPr lang="en-GB" sz="3600" b="1" dirty="0" smtClean="0"/>
              <a:t>2016 </a:t>
            </a:r>
            <a:r>
              <a:rPr lang="en-GB" sz="3600" b="1" dirty="0"/>
              <a:t>– </a:t>
            </a:r>
            <a:r>
              <a:rPr lang="en-GB" sz="3600" b="1" dirty="0" smtClean="0"/>
              <a:t>2017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55325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326524"/>
            <a:ext cx="8628845" cy="5531476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dirty="0"/>
              <a:t>Sale of </a:t>
            </a:r>
            <a:r>
              <a:rPr lang="en-US" dirty="0" smtClean="0"/>
              <a:t>President’s Side-by-Side pins results in a current amount of €7.200 donation to </a:t>
            </a:r>
            <a:r>
              <a:rPr lang="en-US" dirty="0"/>
              <a:t>Round </a:t>
            </a:r>
            <a:r>
              <a:rPr lang="en-US" dirty="0" smtClean="0"/>
              <a:t>Table Italy in agreement of RTI for </a:t>
            </a:r>
            <a:r>
              <a:rPr lang="en-US" dirty="0"/>
              <a:t>the </a:t>
            </a:r>
            <a:r>
              <a:rPr lang="en-US" dirty="0" smtClean="0"/>
              <a:t>RT Italy earthquake charity project. Once more a </a:t>
            </a:r>
            <a:r>
              <a:rPr lang="en-US" dirty="0"/>
              <a:t>symbolic act of establishing charity to our Clubs by supporting Round Table charity projects.</a:t>
            </a:r>
          </a:p>
          <a:p>
            <a:pPr marL="0" indent="0" algn="just">
              <a:buNone/>
              <a:defRPr/>
            </a:pPr>
            <a:endParaRPr lang="el-GR" dirty="0"/>
          </a:p>
          <a:p>
            <a:pPr algn="just">
              <a:defRPr/>
            </a:pPr>
            <a:endParaRPr lang="en-GB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GB" dirty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GB" dirty="0" smtClean="0">
                <a:solidFill>
                  <a:schemeClr val="accent1"/>
                </a:solidFill>
              </a:rPr>
              <a:t>Involved </a:t>
            </a:r>
            <a:r>
              <a:rPr lang="en-GB" dirty="0">
                <a:solidFill>
                  <a:schemeClr val="accent1"/>
                </a:solidFill>
              </a:rPr>
              <a:t>with change of YAP organization. Supported the new International YAP Convener Christoph Haenssler. Joined the YAP Tour planning meeting, held in Frankfurt</a:t>
            </a:r>
            <a:endParaRPr lang="en-GB" sz="2800" b="1" dirty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GB" dirty="0" smtClean="0"/>
          </a:p>
          <a:p>
            <a:pPr algn="just">
              <a:defRPr/>
            </a:pPr>
            <a:r>
              <a:rPr lang="en-GB" dirty="0" smtClean="0"/>
              <a:t>Continued to promote </a:t>
            </a:r>
            <a:r>
              <a:rPr lang="en-GB" dirty="0"/>
              <a:t>YAP. </a:t>
            </a:r>
            <a:r>
              <a:rPr lang="en-GB" dirty="0" smtClean="0"/>
              <a:t>All scheduled YAP-Tours went very well, including the </a:t>
            </a:r>
            <a:r>
              <a:rPr lang="en-GB" dirty="0"/>
              <a:t>3S YAP program to encourage small countries to </a:t>
            </a:r>
            <a:r>
              <a:rPr lang="en-GB" dirty="0" smtClean="0"/>
              <a:t>participate. Introduced by Makarios and 41 Club Cyprus.</a:t>
            </a:r>
            <a:endParaRPr lang="en-GB" dirty="0"/>
          </a:p>
          <a:p>
            <a:pPr marL="0" indent="0" algn="just">
              <a:buNone/>
              <a:defRPr/>
            </a:pPr>
            <a:endParaRPr lang="el-G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24" y="184824"/>
            <a:ext cx="8386154" cy="8970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/>
              <a:t>Work &amp; Achievements </a:t>
            </a:r>
            <a:r>
              <a:rPr lang="en-GB" sz="3600" b="1" dirty="0" smtClean="0"/>
              <a:t>2016 </a:t>
            </a:r>
            <a:r>
              <a:rPr lang="en-GB" sz="3600" b="1" dirty="0"/>
              <a:t>– </a:t>
            </a:r>
            <a:r>
              <a:rPr lang="en-GB" sz="3600" b="1" dirty="0" smtClean="0"/>
              <a:t>2017 </a:t>
            </a:r>
            <a:endParaRPr lang="en-GB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15" y="2664116"/>
            <a:ext cx="1339078" cy="108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326524"/>
            <a:ext cx="8628845" cy="553147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 smtClean="0"/>
              <a:t>Continued dialogue with France on the basis of our tabling spirit based on </a:t>
            </a:r>
            <a:r>
              <a:rPr lang="en-GB" dirty="0" smtClean="0"/>
              <a:t>faith </a:t>
            </a:r>
            <a:r>
              <a:rPr lang="en-GB" dirty="0"/>
              <a:t>in democracy and </a:t>
            </a:r>
            <a:r>
              <a:rPr lang="en-GB" dirty="0" smtClean="0"/>
              <a:t>tolerance. </a:t>
            </a:r>
            <a:r>
              <a:rPr lang="en-GB" dirty="0"/>
              <a:t>This </a:t>
            </a:r>
            <a:r>
              <a:rPr lang="en-GB" dirty="0" smtClean="0"/>
              <a:t>helps </a:t>
            </a:r>
            <a:r>
              <a:rPr lang="en-GB" dirty="0"/>
              <a:t>for better understanding and </a:t>
            </a:r>
            <a:r>
              <a:rPr lang="en-GB" dirty="0" smtClean="0"/>
              <a:t>cooperation on both sides.</a:t>
            </a:r>
            <a:r>
              <a:rPr lang="en-GB" dirty="0">
                <a:solidFill>
                  <a:schemeClr val="accent1"/>
                </a:solidFill>
              </a:rPr>
              <a:t> </a:t>
            </a:r>
          </a:p>
          <a:p>
            <a:pPr marL="0" indent="0" algn="just">
              <a:buNone/>
              <a:defRPr/>
            </a:pPr>
            <a:endParaRPr lang="en-GB" dirty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GB" dirty="0">
                <a:solidFill>
                  <a:srgbClr val="FF0000"/>
                </a:solidFill>
              </a:rPr>
              <a:t>HYM workshop and discussions have proven to be the way forward in understanding the needs and thoughts of member countries. HYM </a:t>
            </a:r>
            <a:r>
              <a:rPr lang="en-GB" dirty="0" smtClean="0">
                <a:solidFill>
                  <a:srgbClr val="FF0000"/>
                </a:solidFill>
              </a:rPr>
              <a:t>2016 </a:t>
            </a:r>
            <a:r>
              <a:rPr lang="en-GB" dirty="0">
                <a:solidFill>
                  <a:srgbClr val="FF0000"/>
                </a:solidFill>
              </a:rPr>
              <a:t>workshop </a:t>
            </a:r>
            <a:r>
              <a:rPr lang="en-GB" dirty="0" smtClean="0">
                <a:solidFill>
                  <a:srgbClr val="FF0000"/>
                </a:solidFill>
              </a:rPr>
              <a:t>was about the harmonization of current names we have in our organization. </a:t>
            </a:r>
          </a:p>
          <a:p>
            <a:pPr lvl="1" algn="just">
              <a:defRPr/>
            </a:pPr>
            <a:r>
              <a:rPr lang="en-GB" dirty="0" smtClean="0">
                <a:solidFill>
                  <a:srgbClr val="FF0000"/>
                </a:solidFill>
              </a:rPr>
              <a:t>Start of the discussion with the challenging goal to harmonize to ONE name. </a:t>
            </a:r>
          </a:p>
          <a:p>
            <a:pPr lvl="1" algn="just">
              <a:defRPr/>
            </a:pPr>
            <a:r>
              <a:rPr lang="en-GB" dirty="0" smtClean="0">
                <a:solidFill>
                  <a:srgbClr val="FF0000"/>
                </a:solidFill>
              </a:rPr>
              <a:t>Second workshop planed to hold at the HYM 2017 in  Italy.</a:t>
            </a:r>
            <a:endParaRPr lang="en-GB" dirty="0">
              <a:solidFill>
                <a:srgbClr val="FF0000"/>
              </a:solidFill>
            </a:endParaRPr>
          </a:p>
          <a:p>
            <a:pPr marL="0" indent="0" algn="just">
              <a:buNone/>
              <a:defRPr/>
            </a:pPr>
            <a:endParaRPr lang="el-GR" dirty="0"/>
          </a:p>
          <a:p>
            <a:pPr algn="just">
              <a:defRPr/>
            </a:pPr>
            <a:endParaRPr lang="el-GR" sz="2800" b="1" dirty="0">
              <a:solidFill>
                <a:schemeClr val="accent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24" y="184824"/>
            <a:ext cx="8386154" cy="8970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/>
              <a:t>Work &amp; Achievements </a:t>
            </a:r>
            <a:r>
              <a:rPr lang="en-GB" sz="3600" b="1" dirty="0" smtClean="0"/>
              <a:t>2016 </a:t>
            </a:r>
            <a:r>
              <a:rPr lang="en-GB" sz="3600" b="1" dirty="0"/>
              <a:t>– </a:t>
            </a:r>
            <a:r>
              <a:rPr lang="en-GB" sz="3600" b="1" dirty="0" smtClean="0"/>
              <a:t>2017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7238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326524"/>
            <a:ext cx="8628845" cy="553147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2400" dirty="0"/>
              <a:t>Involved in the International Side By Side charity Project all4nepal with great results of our investments to rebuild schools. Visited 3 schools that have been built from the all4Nepal donations, where more than 1000 children now get education again. </a:t>
            </a:r>
            <a:endParaRPr lang="en-GB" sz="2400" dirty="0" smtClean="0"/>
          </a:p>
          <a:p>
            <a:pPr algn="just">
              <a:defRPr/>
            </a:pPr>
            <a:endParaRPr lang="en-GB" sz="2400" dirty="0"/>
          </a:p>
          <a:p>
            <a:pPr algn="just">
              <a:defRPr/>
            </a:pPr>
            <a:r>
              <a:rPr lang="en-GB" sz="2400" dirty="0" smtClean="0">
                <a:solidFill>
                  <a:srgbClr val="FF0000"/>
                </a:solidFill>
              </a:rPr>
              <a:t>Attended </a:t>
            </a:r>
            <a:r>
              <a:rPr lang="en-US" sz="2400" dirty="0">
                <a:solidFill>
                  <a:srgbClr val="FF0000"/>
                </a:solidFill>
              </a:rPr>
              <a:t>the departure of the </a:t>
            </a:r>
            <a:r>
              <a:rPr lang="en-US" sz="2400" dirty="0" smtClean="0">
                <a:solidFill>
                  <a:srgbClr val="FF0000"/>
                </a:solidFill>
              </a:rPr>
              <a:t>2016 “</a:t>
            </a:r>
            <a:r>
              <a:rPr lang="en-US" sz="2400" dirty="0" err="1" smtClean="0">
                <a:solidFill>
                  <a:srgbClr val="FF0000"/>
                </a:solidFill>
              </a:rPr>
              <a:t>Weihnachtspäckchen</a:t>
            </a:r>
            <a:r>
              <a:rPr lang="en-US" sz="2400" dirty="0" smtClean="0">
                <a:solidFill>
                  <a:srgbClr val="FF0000"/>
                </a:solidFill>
              </a:rPr>
              <a:t>” </a:t>
            </a:r>
            <a:r>
              <a:rPr lang="en-US" sz="2400" dirty="0">
                <a:solidFill>
                  <a:srgbClr val="FF0000"/>
                </a:solidFill>
              </a:rPr>
              <a:t>Convoy at Hanau, Germany</a:t>
            </a:r>
            <a:r>
              <a:rPr lang="en-US" sz="2400" dirty="0" smtClean="0">
                <a:solidFill>
                  <a:srgbClr val="FF0000"/>
                </a:solidFill>
              </a:rPr>
              <a:t>. Great example what can be achieved when the Round Table family works together!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 algn="just">
              <a:buNone/>
              <a:defRPr/>
            </a:pPr>
            <a:endParaRPr lang="en-GB" sz="2400" dirty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GB" sz="2400" dirty="0" smtClean="0"/>
              <a:t>First year </a:t>
            </a:r>
            <a:r>
              <a:rPr lang="en-GB" sz="2400" dirty="0"/>
              <a:t>of new Editor. </a:t>
            </a:r>
            <a:r>
              <a:rPr lang="en-GB" sz="2400" dirty="0" smtClean="0"/>
              <a:t>Combination of content Hinge </a:t>
            </a:r>
            <a:r>
              <a:rPr lang="en-GB" sz="2400" dirty="0"/>
              <a:t>and Communiqué into a new monthly extended News Letter</a:t>
            </a:r>
            <a:r>
              <a:rPr lang="en-GB" sz="2400" dirty="0" smtClean="0"/>
              <a:t>. Bravo Sid</a:t>
            </a:r>
            <a:r>
              <a:rPr lang="en-GB" sz="2400" dirty="0" smtClean="0">
                <a:sym typeface="Wingdings" panose="05000000000000000000" pitchFamily="2" charset="2"/>
              </a:rPr>
              <a:t>!!</a:t>
            </a:r>
            <a:endParaRPr lang="en-GB" sz="2400" dirty="0"/>
          </a:p>
          <a:p>
            <a:pPr marL="0" indent="0" algn="just">
              <a:buNone/>
              <a:defRPr/>
            </a:pPr>
            <a:endParaRPr lang="en-GB" sz="2400" dirty="0"/>
          </a:p>
          <a:p>
            <a:pPr algn="just">
              <a:defRPr/>
            </a:pPr>
            <a:endParaRPr lang="el-GR" sz="28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24" y="184824"/>
            <a:ext cx="8386154" cy="8970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/>
              <a:t>Work &amp; Achievements </a:t>
            </a:r>
            <a:r>
              <a:rPr lang="en-GB" sz="3600" b="1" dirty="0" smtClean="0"/>
              <a:t>2016 </a:t>
            </a:r>
            <a:r>
              <a:rPr lang="en-GB" sz="3600" b="1" dirty="0"/>
              <a:t>– </a:t>
            </a:r>
            <a:r>
              <a:rPr lang="en-GB" sz="3600" b="1" dirty="0" smtClean="0"/>
              <a:t>2017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744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26524"/>
            <a:ext cx="8628845" cy="55314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altLang="el-GR" sz="2400" dirty="0"/>
          </a:p>
          <a:p>
            <a:pPr algn="just"/>
            <a:r>
              <a:rPr lang="en-GB" altLang="el-GR" sz="2400" dirty="0" smtClean="0"/>
              <a:t>Focused on having a lively </a:t>
            </a:r>
            <a:r>
              <a:rPr lang="en-GB" altLang="el-GR" sz="2400" dirty="0"/>
              <a:t>new web platform </a:t>
            </a:r>
            <a:r>
              <a:rPr lang="en-GB" altLang="el-GR" sz="2400" dirty="0" smtClean="0"/>
              <a:t>with up to date content. Bravo Fabian </a:t>
            </a:r>
            <a:r>
              <a:rPr lang="en-GB" altLang="el-GR" sz="2400" dirty="0" smtClean="0">
                <a:sym typeface="Wingdings" panose="05000000000000000000" pitchFamily="2" charset="2"/>
              </a:rPr>
              <a:t>! </a:t>
            </a:r>
          </a:p>
          <a:p>
            <a:pPr algn="just"/>
            <a:endParaRPr lang="en-GB" altLang="el-GR" sz="2400" dirty="0">
              <a:sym typeface="Wingdings" panose="05000000000000000000" pitchFamily="2" charset="2"/>
            </a:endParaRPr>
          </a:p>
          <a:p>
            <a:pPr algn="just"/>
            <a:r>
              <a:rPr lang="en-GB" sz="2400" dirty="0">
                <a:solidFill>
                  <a:srgbClr val="FF0000"/>
                </a:solidFill>
              </a:rPr>
              <a:t>Publications </a:t>
            </a:r>
            <a:r>
              <a:rPr lang="en-US" altLang="el-GR" sz="2400" dirty="0">
                <a:solidFill>
                  <a:srgbClr val="FF0000"/>
                </a:solidFill>
              </a:rPr>
              <a:t>of articles in our means of communications and related family Organizations</a:t>
            </a:r>
            <a:r>
              <a:rPr lang="en-US" altLang="el-GR" sz="2400" dirty="0" smtClean="0">
                <a:solidFill>
                  <a:srgbClr val="FF0000"/>
                </a:solidFill>
              </a:rPr>
              <a:t>.</a:t>
            </a:r>
            <a:endParaRPr lang="en-GB" altLang="el-GR" sz="2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l-GR" altLang="el-GR" sz="2400" dirty="0">
              <a:solidFill>
                <a:srgbClr val="FF0000"/>
              </a:solidFill>
            </a:endParaRPr>
          </a:p>
          <a:p>
            <a:pPr algn="just"/>
            <a:r>
              <a:rPr lang="en-GB" sz="2400" dirty="0" smtClean="0"/>
              <a:t>Started the President Diary on the 41 International website. Entered 30+ messages / reports to inform about the visits and activities during the year.   </a:t>
            </a:r>
            <a:endParaRPr lang="el-GR" altLang="el-GR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24" y="184824"/>
            <a:ext cx="8386154" cy="8970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/>
              <a:t>Work &amp; Achievements </a:t>
            </a:r>
            <a:r>
              <a:rPr lang="en-GB" sz="3600" b="1" dirty="0" smtClean="0"/>
              <a:t>2016 </a:t>
            </a:r>
            <a:r>
              <a:rPr lang="en-GB" sz="3600" b="1" dirty="0"/>
              <a:t>– </a:t>
            </a:r>
            <a:r>
              <a:rPr lang="en-GB" sz="3600" b="1" dirty="0" smtClean="0"/>
              <a:t>2017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107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0</TotalTime>
  <Words>815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Comic Sans MS</vt:lpstr>
      <vt:lpstr>Verdana</vt:lpstr>
      <vt:lpstr>Wingdings</vt:lpstr>
      <vt:lpstr>Vapor Trail</vt:lpstr>
      <vt:lpstr>41 international</vt:lpstr>
      <vt:lpstr>Engelbert Friedsam</vt:lpstr>
      <vt:lpstr>41 International  VISION PLAN</vt:lpstr>
      <vt:lpstr>Work &amp; Achievements 2016 – 2017 </vt:lpstr>
      <vt:lpstr>Work &amp; Achievements 2016 – 2017 </vt:lpstr>
      <vt:lpstr>Work &amp; Achievements 2016 – 2017 </vt:lpstr>
      <vt:lpstr>Work &amp; Achievements 2016 – 2017 </vt:lpstr>
      <vt:lpstr>Work &amp; Achievements 2016 – 2017 </vt:lpstr>
      <vt:lpstr>Work &amp; Achievements 2016 – 2017 </vt:lpstr>
      <vt:lpstr>Work &amp; Achievements 2016 – 2017 </vt:lpstr>
      <vt:lpstr>Work &amp; Achievements 2016 – 2017 </vt:lpstr>
      <vt:lpstr>PowerPoint Presentation</vt:lpstr>
      <vt:lpstr>Work &amp; Achievements 2016 – 2017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Makarios Charalambides</dc:title>
  <dc:creator>Christodoulos Christodoulou</dc:creator>
  <cp:lastModifiedBy>Friedsam, Engelbert</cp:lastModifiedBy>
  <cp:revision>95</cp:revision>
  <dcterms:created xsi:type="dcterms:W3CDTF">2015-01-25T20:04:31Z</dcterms:created>
  <dcterms:modified xsi:type="dcterms:W3CDTF">2017-05-15T11:48:00Z</dcterms:modified>
</cp:coreProperties>
</file>